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hQ2fCSIwMxKx8nHLdqAPMhV1JE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a335c8708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a335c8708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a335c8708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a335c8708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a335c8708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a335c8708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a335c8708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a335c8708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a335c8708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8a335c8708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a335c8708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a335c8708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a335c8708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a335c8708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a335c8708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a335c8708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a335c8708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a335c8708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a335c8708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8a335c8708_0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8a335c870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28a335c870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a335c8708_0_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8a335c8708_0_1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a335c8708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a335c8708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a335c8708_0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a335c8708_0_1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a335c8708_0_1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a335c8708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a335c8708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a335c8708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a335c8708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a335c8708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a335c8708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a335c8708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a335c8708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a335c8708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bd2a7473e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g27bd2a7473e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8a335c8708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8a335c8708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31407d82e_0_3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2831407d82e_0_3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8a335c8708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28a335c8708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a335c8708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a335c8708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a335c8708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8a335c8708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a335c8708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a335c8708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a335c8708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8a335c8708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a335c8708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a335c8708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2"/>
          <p:cNvSpPr txBox="1"/>
          <p:nvPr>
            <p:ph type="title"/>
          </p:nvPr>
        </p:nvSpPr>
        <p:spPr>
          <a:xfrm>
            <a:off x="1524000" y="2503486"/>
            <a:ext cx="9144000" cy="10064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4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ichita State University LogoPicture 8" id="13" name="Google Shape;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072" y="1192211"/>
            <a:ext cx="4189855" cy="96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6" id="22" name="Google Shape;22;p44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>
            <p:ph type="title"/>
          </p:nvPr>
        </p:nvSpPr>
        <p:spPr>
          <a:xfrm>
            <a:off x="2857500" y="301752"/>
            <a:ext cx="8503920" cy="96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7" id="27" name="Google Shape;27;p45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SU LogoPicture 7" id="8" name="Google Shape;8;p41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log.floydhub.com/attention-mechanism/" TargetMode="External"/><Relationship Id="rId4" Type="http://schemas.openxmlformats.org/officeDocument/2006/relationships/hyperlink" Target="https://www.dropbox.com/s/e244jw50gv12498/Attention%20Models%20in%20Deep%20Learning.pdf?dl=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blog.paperspace.com/recurrent-neural-networks-part-1-2/" TargetMode="External"/><Relationship Id="rId4" Type="http://schemas.openxmlformats.org/officeDocument/2006/relationships/hyperlink" Target="https://towardsdatascience.com/image-captioning-in-deep-learning-9cd23fb4d8d2" TargetMode="External"/><Relationship Id="rId10" Type="http://schemas.openxmlformats.org/officeDocument/2006/relationships/hyperlink" Target="https://medium.com/@niralidedaniya/visual-question-answering-a-deep-learning-classification-case-study-3d8df1eb48e3#:~:text=Visual%20Question%20Answering%20(VQA)%20allows,lead%20to%20lots%20of%20applications" TargetMode="External"/><Relationship Id="rId9" Type="http://schemas.openxmlformats.org/officeDocument/2006/relationships/hyperlink" Target="https://arxiv.org/abs/1505.00468" TargetMode="External"/><Relationship Id="rId5" Type="http://schemas.openxmlformats.org/officeDocument/2006/relationships/hyperlink" Target="https://www.analyticsvidhya.com/blog/2021/12/step-by-step-guide-to-build-image-caption-generator-using-deep-learning/" TargetMode="External"/><Relationship Id="rId6" Type="http://schemas.openxmlformats.org/officeDocument/2006/relationships/hyperlink" Target="https://keras.io/examples/vision/image_captioning/" TargetMode="External"/><Relationship Id="rId7" Type="http://schemas.openxmlformats.org/officeDocument/2006/relationships/hyperlink" Target="https://arxiv.org/abs/2307.16686" TargetMode="External"/><Relationship Id="rId8" Type="http://schemas.openxmlformats.org/officeDocument/2006/relationships/hyperlink" Target="https://visualqa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>
            <p:ph idx="4294967295" type="ctrTitle"/>
          </p:nvPr>
        </p:nvSpPr>
        <p:spPr>
          <a:xfrm>
            <a:off x="1524000" y="2503475"/>
            <a:ext cx="96867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 fontScale="90000"/>
          </a:bodyPr>
          <a:lstStyle/>
          <a:p>
            <a:pPr indent="0" lvl="0" marL="0" marR="0" rtl="0" algn="ctr">
              <a:lnSpc>
                <a:spcPct val="239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(</a:t>
            </a:r>
            <a:r>
              <a:rPr b="0" i="0" lang="en-US" sz="492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898-BD</a:t>
            </a: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9327"/>
              <a:buFont typeface="Calibri"/>
              <a:buNone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2023</a:t>
            </a:r>
            <a:endParaRPr b="0" i="0" sz="851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" name="Google Shape;34;p1"/>
          <p:cNvSpPr txBox="1"/>
          <p:nvPr>
            <p:ph idx="4294967295" type="subTitle"/>
          </p:nvPr>
        </p:nvSpPr>
        <p:spPr>
          <a:xfrm>
            <a:off x="7146150" y="4626925"/>
            <a:ext cx="51087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25000" lnSpcReduction="20000"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rPr b="0" i="0" lang="en-US" sz="10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 Shruti Kshirsagar</a:t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t/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7785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a335c8708_0_6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96" name="Google Shape;96;g28a335c8708_0_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g28a335c8708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25" y="1363650"/>
            <a:ext cx="11462625" cy="49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a335c8708_0_6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103" name="Google Shape;103;g28a335c8708_0_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g28a335c8708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50" y="1352900"/>
            <a:ext cx="11368699" cy="50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a335c8708_0_2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110" name="Google Shape;110;g28a335c8708_0_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g28a335c8708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0" y="1366300"/>
            <a:ext cx="11533076" cy="49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a335c8708_0_3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117" name="Google Shape;117;g28a335c8708_0_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g28a335c8708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75" y="1373950"/>
            <a:ext cx="11462625" cy="49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a335c8708_0_7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124" name="Google Shape;124;g28a335c8708_0_7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g28a335c8708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50" y="1326975"/>
            <a:ext cx="11193923" cy="48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a335c8708_0_8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131" name="Google Shape;131;g28a335c8708_0_8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g28a335c8708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75" y="1316075"/>
            <a:ext cx="11511951" cy="513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a335c8708_0_8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138" name="Google Shape;138;g28a335c8708_0_8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g28a335c8708_0_89"/>
          <p:cNvPicPr preferRelativeResize="0"/>
          <p:nvPr/>
        </p:nvPicPr>
        <p:blipFill rotWithShape="1">
          <a:blip r:embed="rId3">
            <a:alphaModFix/>
          </a:blip>
          <a:srcRect b="0" l="0" r="9901" t="0"/>
          <a:stretch/>
        </p:blipFill>
        <p:spPr>
          <a:xfrm>
            <a:off x="692850" y="1350450"/>
            <a:ext cx="10780201" cy="513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a335c8708_0_9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pic>
        <p:nvPicPr>
          <p:cNvPr id="145" name="Google Shape;145;g28a335c8708_0_94"/>
          <p:cNvPicPr preferRelativeResize="0"/>
          <p:nvPr/>
        </p:nvPicPr>
        <p:blipFill rotWithShape="1">
          <a:blip r:embed="rId3">
            <a:alphaModFix/>
          </a:blip>
          <a:srcRect b="21868" l="0" r="0" t="0"/>
          <a:stretch/>
        </p:blipFill>
        <p:spPr>
          <a:xfrm>
            <a:off x="599575" y="1642125"/>
            <a:ext cx="11274726" cy="39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a335c8708_0_9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8a335c8708_0_9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g28a335c8708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75" y="1362175"/>
            <a:ext cx="11551450" cy="487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a335c8708_0_10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158" name="Google Shape;158;g28a335c8708_0_10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g28a335c8708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75" y="1353150"/>
            <a:ext cx="11427400" cy="48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8a335c8708_0_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Attention</a:t>
            </a:r>
            <a:endParaRPr/>
          </a:p>
        </p:txBody>
      </p:sp>
      <p:sp>
        <p:nvSpPr>
          <p:cNvPr id="40" name="Google Shape;40;g28a335c8708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g28a335c870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25" y="1428400"/>
            <a:ext cx="11286475" cy="48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8a335c8708_0_11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165" name="Google Shape;165;g28a335c8708_0_1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g28a335c8708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50" y="1408300"/>
            <a:ext cx="10945900" cy="47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a335c8708_0_12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172" name="Google Shape;172;g28a335c8708_0_1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g28a335c8708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75" y="1377225"/>
            <a:ext cx="11403899" cy="494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a335c8708_0_12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pic>
        <p:nvPicPr>
          <p:cNvPr id="179" name="Google Shape;179;g28a335c8708_0_126"/>
          <p:cNvPicPr preferRelativeResize="0"/>
          <p:nvPr/>
        </p:nvPicPr>
        <p:blipFill rotWithShape="1">
          <a:blip r:embed="rId3">
            <a:alphaModFix/>
          </a:blip>
          <a:srcRect b="2997" l="2546" r="8120" t="3927"/>
          <a:stretch/>
        </p:blipFill>
        <p:spPr>
          <a:xfrm>
            <a:off x="927725" y="1257350"/>
            <a:ext cx="9946450" cy="498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a335c8708_0_13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185" name="Google Shape;185;g28a335c8708_0_1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g28a335c8708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0" y="1362150"/>
            <a:ext cx="11157299" cy="500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a335c8708_0_13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192" name="Google Shape;192;g28a335c8708_0_1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28a335c8708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50" y="1359300"/>
            <a:ext cx="11227776" cy="508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a335c8708_0_14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8a335c8708_0_14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g28a335c8708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00" y="1350475"/>
            <a:ext cx="11139799" cy="504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a335c8708_0_15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8a335c8708_0_1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g28a335c8708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75" y="1304400"/>
            <a:ext cx="11098598" cy="501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a335c8708_0_15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8a335c8708_0_1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28a335c8708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00" y="1347500"/>
            <a:ext cx="11051628" cy="492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000000"/>
                </a:solidFill>
              </a:rPr>
              <a:t>Questions?</a:t>
            </a:r>
            <a:endParaRPr/>
          </a:p>
        </p:txBody>
      </p:sp>
      <p:sp>
        <p:nvSpPr>
          <p:cNvPr id="220" name="Google Shape;220;p40"/>
          <p:cNvSpPr txBox="1"/>
          <p:nvPr>
            <p:ph idx="1" type="body"/>
          </p:nvPr>
        </p:nvSpPr>
        <p:spPr>
          <a:xfrm>
            <a:off x="5338481" y="3334871"/>
            <a:ext cx="6008969" cy="275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/>
              <a:t>Dr.</a:t>
            </a:r>
            <a:r>
              <a:rPr lang="en-US" sz="2200">
                <a:solidFill>
                  <a:srgbClr val="404040"/>
                </a:solidFill>
              </a:rPr>
              <a:t>Shruti Kshirsagar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>
                <a:solidFill>
                  <a:srgbClr val="404040"/>
                </a:solidFill>
              </a:rPr>
              <a:t>Kshirsagarshruti1@gmail.com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7bd2a7473e_0_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226" name="Google Shape;226;g27bd2a7473e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1.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https://blog.floydhub.com/attention-mechanism/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2.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https://www.dropbox.com/s/e244jw50gv12498/Attention%20Models%20in%20Deep%20Learning.pdf?dl=0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3.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8a335c8708_0_1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Attention</a:t>
            </a:r>
            <a:endParaRPr/>
          </a:p>
        </p:txBody>
      </p:sp>
      <p:sp>
        <p:nvSpPr>
          <p:cNvPr id="47" name="Google Shape;47;g28a335c8708_0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g28a335c8708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75" y="1433500"/>
            <a:ext cx="11356926" cy="480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31407d82e_0_39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References</a:t>
            </a:r>
            <a:endParaRPr/>
          </a:p>
        </p:txBody>
      </p:sp>
      <p:sp>
        <p:nvSpPr>
          <p:cNvPr id="232" name="Google Shape;232;g2831407d82e_0_39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77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8.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https://blog.paperspace.com/recurrent-neural-networks-part-1-2/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9.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https://towardsdatascience.com/image-captioning-in-deep-learning-9cd23fb4d8d2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10.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https://www.analyticsvidhya.com/blog/2021/12/step-by-step-guide-to-build-image-caption-generator-using-deep-learning/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11.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https://keras.io/examples/vision/image_captioning/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12.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https://arxiv.org/abs/2307.16686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2949"/>
              <a:buNone/>
            </a:pPr>
            <a:r>
              <a:rPr lang="en-US">
                <a:solidFill>
                  <a:schemeClr val="dk1"/>
                </a:solidFill>
              </a:rPr>
              <a:t>13.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https://visualqa.org/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2949"/>
              <a:buNone/>
            </a:pPr>
            <a:r>
              <a:rPr lang="en-US"/>
              <a:t>14.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https://arxiv.org/abs/1505.00468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2949"/>
              <a:buNone/>
            </a:pPr>
            <a:r>
              <a:rPr lang="en-US"/>
              <a:t>15.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https://medium.com/@niralidedaniya/visual-question-answering-a-deep-learning-classification-case-study-3d8df1eb48e3#:~:text=Visual%20Question%20Answering%20(VQA)%20allows,lead%20to%20lots%20of%20applications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82949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8a335c8708_0_1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Attention</a:t>
            </a:r>
            <a:endParaRPr/>
          </a:p>
        </p:txBody>
      </p:sp>
      <p:sp>
        <p:nvSpPr>
          <p:cNvPr id="54" name="Google Shape;54;g28a335c8708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g28a335c8708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00" y="1450600"/>
            <a:ext cx="11403899" cy="472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8a335c8708_0_3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61" name="Google Shape;61;g28a335c8708_0_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g28a335c8708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50" y="1427950"/>
            <a:ext cx="11274701" cy="47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a335c8708_0_4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68" name="Google Shape;68;g28a335c8708_0_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g28a335c8708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00" y="1393100"/>
            <a:ext cx="11415624" cy="45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a335c8708_0_4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75" name="Google Shape;75;g28a335c8708_0_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g28a335c8708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75" y="1457800"/>
            <a:ext cx="11556577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a335c8708_0_5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82" name="Google Shape;82;g28a335c8708_0_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g28a335c8708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75" y="1257350"/>
            <a:ext cx="11110323" cy="51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a335c8708_0_5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89" name="Google Shape;89;g28a335c8708_0_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g28a335c8708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75" y="1380625"/>
            <a:ext cx="10992901" cy="493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